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268" r:id="rId4"/>
    <p:sldId id="277" r:id="rId5"/>
    <p:sldId id="262" r:id="rId6"/>
    <p:sldId id="259" r:id="rId7"/>
    <p:sldId id="276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904" autoAdjust="0"/>
  </p:normalViewPr>
  <p:slideViewPr>
    <p:cSldViewPr snapToGrid="0" snapToObjects="1">
      <p:cViewPr varScale="1">
        <p:scale>
          <a:sx n="31" d="100"/>
          <a:sy n="31" d="100"/>
        </p:scale>
        <p:origin x="-17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68CD-0792-7149-95CB-147763CCF100}" type="datetimeFigureOut">
              <a:rPr lang="en-US" smtClean="0"/>
              <a:t>2/9/16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4C792-9B16-CB44-93E8-C72F9397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5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6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ASW</a:t>
            </a:r>
            <a:r>
              <a:rPr lang="en-US" baseline="0" dirty="0" smtClean="0"/>
              <a:t> – presentation to School Board – Vote on what happens next week</a:t>
            </a:r>
          </a:p>
          <a:p>
            <a:r>
              <a:rPr lang="en-US" baseline="0" dirty="0" smtClean="0"/>
              <a:t>Standard 6 – is ‘going away’ – not really because of ESSA flexibility – we still have to adhere to legislation that requires teachers are assessed on growth – the plan that is being considered – St</a:t>
            </a:r>
          </a:p>
          <a:p>
            <a:r>
              <a:rPr lang="en-US" baseline="0" dirty="0" smtClean="0"/>
              <a:t>Growth measure would stay – DNM/M/E – goes away – </a:t>
            </a:r>
          </a:p>
          <a:p>
            <a:r>
              <a:rPr lang="en-US" baseline="0" dirty="0" smtClean="0"/>
              <a:t>Evidence would still be reviewed – it becomes a part of the conversation with your principal around standard 1-5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Making it more of a formative assessment – than a summative assessment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State board has heard a presentation about Standard 6 &amp; ASW</a:t>
            </a:r>
          </a:p>
          <a:p>
            <a:r>
              <a:rPr lang="en-US" baseline="0" dirty="0" smtClean="0"/>
              <a:t>Headlines – not fully accurate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4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1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7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8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1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7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8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8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2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5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0608-2585-0041-9298-FAD4D2BD3EDF}" type="datetimeFigureOut">
              <a:rPr lang="en-US" smtClean="0"/>
              <a:t>2/9/16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.facebook.com/l.php?u=http://ncasw.ncdpi.wikispaces.net/FAQ&amp;h=pAQGsuEROAQE6Yn8E-NccCajZFqgWiQizwFTRIBnBgJ_zXg&amp;enc=AZPPnGgPPOr7tkO0XqOvzU8RIK32aR579Sw-aD1_hilrzljg1A5vppEZsihN5DjXhOgZl8YDKPaDtdE3xjA6pbsQGaEk2SSo0mYgo3Ayfsa-ifYmGvPm5EYnavXvfkDv17utCjNzzhJNbL-bhbeB2gxOIQUrQCCq3obORuPgQnJvC92S4LeAgnbPYB_UkekUOi1Qe0eCANDsG3BrH64YF6LG&amp;s=1" TargetMode="External"/><Relationship Id="rId4" Type="http://schemas.openxmlformats.org/officeDocument/2006/relationships/hyperlink" Target="mailto:aswprocess@dpi.nc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.facebook.com/l.php?u=http://ncasw.ncdpi.wikispaces.net/15-16Implementation&amp;h=nAQHUtAkzAQHoFCMDQ55Qyt18ulPI1ykrnpnk25EPN91Dng&amp;enc=AZNZU2opJf_5C6YMCDHUxkJVgoJDqr0PnUpIwkM4SlBVjpId-i0n73Z97zpE0rWEcnQ_OntqgvYKG_ESLKEiF45LVl5NTSnKlRanp9iEXhWib0v2SagPogizFyqKJT5cpI2gUKWVBlM77Q68ZNMpqGBaarQxaaQYQK-zLOqtAD6C5tpoMku42DKGJ2GS4EiJHkdR57kpGYiL5Nf6UWuoRlL0&amp;s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2317"/>
            <a:ext cx="7772400" cy="2648134"/>
          </a:xfrm>
        </p:spPr>
        <p:txBody>
          <a:bodyPr>
            <a:normAutofit/>
          </a:bodyPr>
          <a:lstStyle/>
          <a:p>
            <a:r>
              <a:rPr lang="en-US" dirty="0" smtClean="0"/>
              <a:t>Middle/High </a:t>
            </a:r>
            <a:br>
              <a:rPr lang="en-US" dirty="0" smtClean="0"/>
            </a:br>
            <a:r>
              <a:rPr lang="en-US" dirty="0" smtClean="0"/>
              <a:t>Arts Department Chair Mtg. </a:t>
            </a:r>
            <a:br>
              <a:rPr lang="en-US" dirty="0" smtClean="0"/>
            </a:br>
            <a:r>
              <a:rPr lang="en-US" dirty="0" smtClean="0"/>
              <a:t>2/9/16</a:t>
            </a: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845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785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394"/>
            <a:ext cx="8229600" cy="436389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Celebrations / Interactions</a:t>
            </a:r>
          </a:p>
          <a:p>
            <a:r>
              <a:rPr lang="en-US" sz="4800" dirty="0" smtClean="0"/>
              <a:t>Equity Audit</a:t>
            </a:r>
            <a:endParaRPr lang="en-US" sz="4800" dirty="0" smtClean="0"/>
          </a:p>
          <a:p>
            <a:r>
              <a:rPr lang="en-US" sz="4800" dirty="0" smtClean="0"/>
              <a:t>ASW</a:t>
            </a:r>
            <a:endParaRPr lang="en-US" sz="4800" dirty="0" smtClean="0"/>
          </a:p>
          <a:p>
            <a:r>
              <a:rPr lang="en-US" sz="4800" dirty="0" err="1" smtClean="0"/>
              <a:t>ArtsFolio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85594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Celebrations </a:t>
            </a:r>
            <a:r>
              <a:rPr lang="en-US" dirty="0" smtClean="0"/>
              <a:t>Match-Game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93" y="1651445"/>
            <a:ext cx="718512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Celebrations </a:t>
            </a:r>
          </a:p>
          <a:p>
            <a:pPr lvl="1"/>
            <a:r>
              <a:rPr lang="en-US" dirty="0" smtClean="0"/>
              <a:t>Find the partners who share the same color</a:t>
            </a:r>
          </a:p>
          <a:p>
            <a:pPr lvl="1"/>
            <a:r>
              <a:rPr lang="en-US" dirty="0" smtClean="0"/>
              <a:t>Introduce yourselves</a:t>
            </a:r>
          </a:p>
          <a:p>
            <a:pPr lvl="1"/>
            <a:r>
              <a:rPr lang="en-US" dirty="0" smtClean="0"/>
              <a:t>Share 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ne piece of Good News</a:t>
            </a:r>
          </a:p>
          <a:p>
            <a:pPr lvl="2"/>
            <a:r>
              <a:rPr lang="en-US" dirty="0" smtClean="0"/>
              <a:t>One example of the 4 C on your card</a:t>
            </a:r>
            <a:endParaRPr lang="en-US" dirty="0" smtClean="0"/>
          </a:p>
          <a:p>
            <a:pPr lvl="2"/>
            <a:r>
              <a:rPr lang="en-US" dirty="0" smtClean="0"/>
              <a:t>One Challenge you’ve Addressed</a:t>
            </a:r>
          </a:p>
          <a:p>
            <a:pPr lvl="2"/>
            <a:r>
              <a:rPr lang="en-US" dirty="0" smtClean="0"/>
              <a:t>One Hope for the Future 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1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Equity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Threads &gt; Trends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15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94313">
            <a:off x="457200" y="3067760"/>
            <a:ext cx="8229600" cy="1143000"/>
          </a:xfrm>
        </p:spPr>
        <p:txBody>
          <a:bodyPr/>
          <a:lstStyle/>
          <a:p>
            <a:r>
              <a:rPr lang="en-US" dirty="0" smtClean="0"/>
              <a:t>ASW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92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ASW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/>
              <a:t>1. </a:t>
            </a:r>
            <a:r>
              <a:rPr lang="en-US" dirty="0" smtClean="0"/>
              <a:t>ASW Procedures Manual </a:t>
            </a:r>
          </a:p>
          <a:p>
            <a:pPr lvl="1">
              <a:defRPr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ncasw.ncdpi.wikispaces.net/Teacher+Resources</a:t>
            </a:r>
          </a:p>
          <a:p>
            <a:pPr lvl="1">
              <a:defRPr/>
            </a:pPr>
            <a:endParaRPr lang="en-US" u="sng" dirty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2. 2015-2016 ASW Timeline Posted</a:t>
            </a:r>
          </a:p>
          <a:p>
            <a:pPr lvl="1">
              <a:defRPr/>
            </a:pPr>
            <a:r>
              <a:rPr lang="en-US" dirty="0"/>
              <a:t>A high-level timeline for the 2015-2016 school year is available on the 15-16 Implementation Page of the ASW Wiki (</a:t>
            </a:r>
            <a:r>
              <a:rPr lang="en-US" dirty="0">
                <a:hlinkClick r:id="rId2"/>
              </a:rPr>
              <a:t>http://ncasw.ncdpi.wikispaces.net/15-16Implementation). 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3. ASW Ratings from 2014-2015</a:t>
            </a:r>
          </a:p>
          <a:p>
            <a:pPr lvl="1">
              <a:defRPr/>
            </a:pPr>
            <a:r>
              <a:rPr lang="en-US" dirty="0"/>
              <a:t>Teachers who participated in the 2014-2015 ASW Process will receive their Standard 6 ratings in mid-late October at the same time Standard 6 ratings are released for all teachers.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4. Questions? Check out the FAQ!</a:t>
            </a:r>
          </a:p>
          <a:p>
            <a:pPr lvl="1">
              <a:defRPr/>
            </a:pPr>
            <a:r>
              <a:rPr lang="en-US" dirty="0" smtClean="0"/>
              <a:t>The </a:t>
            </a:r>
            <a:r>
              <a:rPr lang="en-US" dirty="0"/>
              <a:t>FAQ page of the ASW Wiki (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ncasw.ncdpi.wikispaces.net/FAQ)</a:t>
            </a:r>
          </a:p>
          <a:p>
            <a:pPr lvl="1">
              <a:defRPr/>
            </a:pPr>
            <a:r>
              <a:rPr lang="en-US" dirty="0"/>
              <a:t>If you can not find an answer to your question on the FAQ, email: </a:t>
            </a:r>
            <a:r>
              <a:rPr lang="en-US" dirty="0">
                <a:hlinkClick r:id="rId4"/>
              </a:rPr>
              <a:t>aswprocess@dpi.nc.gov</a:t>
            </a:r>
            <a:r>
              <a:rPr lang="en-US" dirty="0"/>
              <a:t> </a:t>
            </a:r>
          </a:p>
          <a:p>
            <a:pPr marL="457200" lvl="1" indent="0">
              <a:buNone/>
              <a:defRPr/>
            </a:pPr>
            <a:endParaRPr lang="en-US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38338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5749" y="383330"/>
            <a:ext cx="2416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ArtsFolio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5918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16"/>
            <a:ext cx="8229600" cy="1143000"/>
          </a:xfrm>
        </p:spPr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820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End of Year Celebration – All Staff Invite</a:t>
            </a:r>
          </a:p>
          <a:p>
            <a:pPr marL="0" indent="0" algn="ctr">
              <a:buNone/>
            </a:pPr>
            <a:r>
              <a:rPr lang="en-US" dirty="0" smtClean="0"/>
              <a:t>May 24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4:00-5:30</a:t>
            </a:r>
          </a:p>
          <a:p>
            <a:pPr marL="0" indent="0" algn="ctr">
              <a:buNone/>
            </a:pPr>
            <a:r>
              <a:rPr lang="en-US" dirty="0" smtClean="0"/>
              <a:t>Need a Location!!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7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5779</TotalTime>
  <Words>348</Words>
  <Application>Microsoft Macintosh PowerPoint</Application>
  <PresentationFormat>On-screen Show (4:3)</PresentationFormat>
  <Paragraphs>52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Middle/High  Arts Department Chair Mtg.  2/9/16</vt:lpstr>
      <vt:lpstr>Objectives</vt:lpstr>
      <vt:lpstr>Celebrations Match-Game</vt:lpstr>
      <vt:lpstr>Equity Audit</vt:lpstr>
      <vt:lpstr>ASW Status</vt:lpstr>
      <vt:lpstr>ASW Resources</vt:lpstr>
      <vt:lpstr>PowerPoint Presentation</vt:lpstr>
      <vt:lpstr>Next Meeting</vt:lpstr>
    </vt:vector>
  </TitlesOfParts>
  <Company>Barnabas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Dept. Chair Mtg. 9/15/15</dc:title>
  <dc:creator>Elizabeth Droessler</dc:creator>
  <cp:lastModifiedBy>Arts Education</cp:lastModifiedBy>
  <cp:revision>30</cp:revision>
  <dcterms:created xsi:type="dcterms:W3CDTF">2015-09-11T13:55:00Z</dcterms:created>
  <dcterms:modified xsi:type="dcterms:W3CDTF">2016-02-10T02:01:09Z</dcterms:modified>
</cp:coreProperties>
</file>